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Norwester" panose="020B0604020202020204" charset="0"/>
      <p:regular r:id="rId29"/>
    </p:embeddedFont>
    <p:embeddedFont>
      <p:font typeface="Open Sans" panose="020B0606030504020204" pitchFamily="34" charset="0"/>
      <p:regular r:id="rId30"/>
    </p:embeddedFont>
    <p:embeddedFont>
      <p:font typeface="Open Sans Bold" panose="020B0806030504020204" charset="0"/>
      <p:regular r:id="rId31"/>
    </p:embeddedFont>
    <p:embeddedFont>
      <p:font typeface="Poppins Light" panose="00000400000000000000" pitchFamily="2" charset="0"/>
      <p:regular r:id="rId32"/>
      <p:italic r:id="rId33"/>
    </p:embeddedFont>
    <p:embeddedFont>
      <p:font typeface="Ubuntu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7097" autoAdjust="0"/>
  </p:normalViewPr>
  <p:slideViewPr>
    <p:cSldViewPr>
      <p:cViewPr varScale="1">
        <p:scale>
          <a:sx n="36" d="100"/>
          <a:sy n="36" d="100"/>
        </p:scale>
        <p:origin x="1599" y="3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0AC65-508A-4568-9828-63A6A322C05C}"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C443E-D8EE-4476-A43A-1301C1CFDA71}" type="slidenum">
              <a:rPr lang="en-US" smtClean="0"/>
              <a:t>‹#›</a:t>
            </a:fld>
            <a:endParaRPr lang="en-US"/>
          </a:p>
        </p:txBody>
      </p:sp>
    </p:spTree>
    <p:extLst>
      <p:ext uri="{BB962C8B-B14F-4D97-AF65-F5344CB8AC3E}">
        <p14:creationId xmlns:p14="http://schemas.microsoft.com/office/powerpoint/2010/main" val="155835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 requirement gathering and analysis is essential for developing mobile applications. Providing the user with a good user interface and experience is of outmost importance. To make sure that we provide a good and intuitive design we focus on the following.</a:t>
            </a:r>
          </a:p>
        </p:txBody>
      </p:sp>
      <p:sp>
        <p:nvSpPr>
          <p:cNvPr id="4" name="Slide Number Placeholder 3"/>
          <p:cNvSpPr>
            <a:spLocks noGrp="1"/>
          </p:cNvSpPr>
          <p:nvPr>
            <p:ph type="sldNum" sz="quarter" idx="5"/>
          </p:nvPr>
        </p:nvSpPr>
        <p:spPr/>
        <p:txBody>
          <a:bodyPr/>
          <a:lstStyle/>
          <a:p>
            <a:fld id="{328C443E-D8EE-4476-A43A-1301C1CFDA71}" type="slidenum">
              <a:rPr lang="en-US" smtClean="0"/>
              <a:t>3</a:t>
            </a:fld>
            <a:endParaRPr lang="en-US"/>
          </a:p>
        </p:txBody>
      </p:sp>
    </p:spTree>
    <p:extLst>
      <p:ext uri="{BB962C8B-B14F-4D97-AF65-F5344CB8AC3E}">
        <p14:creationId xmlns:p14="http://schemas.microsoft.com/office/powerpoint/2010/main" val="266925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Which brings a sense of mood and awareness in this design we used the color Jelly blue and variants which means </a:t>
            </a:r>
          </a:p>
          <a:p>
            <a:r>
              <a:rPr lang="en-US" dirty="0"/>
              <a:t>Safety </a:t>
            </a:r>
          </a:p>
          <a:p>
            <a:r>
              <a:rPr lang="en-US" dirty="0"/>
              <a:t>Secureness and </a:t>
            </a:r>
          </a:p>
          <a:p>
            <a:r>
              <a:rPr lang="en-US" dirty="0"/>
              <a:t>Trust</a:t>
            </a:r>
          </a:p>
          <a:p>
            <a:endParaRPr lang="en-US" dirty="0"/>
          </a:p>
        </p:txBody>
      </p:sp>
      <p:sp>
        <p:nvSpPr>
          <p:cNvPr id="4" name="Slide Number Placeholder 3"/>
          <p:cNvSpPr>
            <a:spLocks noGrp="1"/>
          </p:cNvSpPr>
          <p:nvPr>
            <p:ph type="sldNum" sz="quarter" idx="5"/>
          </p:nvPr>
        </p:nvSpPr>
        <p:spPr/>
        <p:txBody>
          <a:bodyPr/>
          <a:lstStyle/>
          <a:p>
            <a:fld id="{328C443E-D8EE-4476-A43A-1301C1CFDA71}" type="slidenum">
              <a:rPr lang="en-US" smtClean="0"/>
              <a:t>4</a:t>
            </a:fld>
            <a:endParaRPr lang="en-US"/>
          </a:p>
        </p:txBody>
      </p:sp>
    </p:spTree>
    <p:extLst>
      <p:ext uri="{BB962C8B-B14F-4D97-AF65-F5344CB8AC3E}">
        <p14:creationId xmlns:p14="http://schemas.microsoft.com/office/powerpoint/2010/main" val="45833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names is the first point of interaction with the users hence has to be intuitive</a:t>
            </a:r>
          </a:p>
          <a:p>
            <a:r>
              <a:rPr lang="en-US" dirty="0"/>
              <a:t> We bring to you our apps names </a:t>
            </a:r>
            <a:r>
              <a:rPr lang="en-US" dirty="0" err="1"/>
              <a:t>Zaapa</a:t>
            </a:r>
            <a:r>
              <a:rPr lang="en-US" dirty="0"/>
              <a:t> application, this name was inspired from western Cameroonian language which means take this way,</a:t>
            </a:r>
          </a:p>
          <a:p>
            <a:r>
              <a:rPr lang="en-US" dirty="0"/>
              <a:t>For example </a:t>
            </a:r>
          </a:p>
        </p:txBody>
      </p:sp>
      <p:sp>
        <p:nvSpPr>
          <p:cNvPr id="4" name="Slide Number Placeholder 3"/>
          <p:cNvSpPr>
            <a:spLocks noGrp="1"/>
          </p:cNvSpPr>
          <p:nvPr>
            <p:ph type="sldNum" sz="quarter" idx="5"/>
          </p:nvPr>
        </p:nvSpPr>
        <p:spPr/>
        <p:txBody>
          <a:bodyPr/>
          <a:lstStyle/>
          <a:p>
            <a:fld id="{328C443E-D8EE-4476-A43A-1301C1CFDA71}" type="slidenum">
              <a:rPr lang="en-US" smtClean="0"/>
              <a:t>5</a:t>
            </a:fld>
            <a:endParaRPr lang="en-US"/>
          </a:p>
        </p:txBody>
      </p:sp>
    </p:spTree>
    <p:extLst>
      <p:ext uri="{BB962C8B-B14F-4D97-AF65-F5344CB8AC3E}">
        <p14:creationId xmlns:p14="http://schemas.microsoft.com/office/powerpoint/2010/main" val="66365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rot="1195872">
            <a:off x="9219246" y="6842648"/>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3" name="Freeform 3"/>
          <p:cNvSpPr/>
          <p:nvPr/>
        </p:nvSpPr>
        <p:spPr>
          <a:xfrm rot="-1321294">
            <a:off x="6629768" y="6070766"/>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4" name="Freeform 4"/>
          <p:cNvSpPr/>
          <p:nvPr/>
        </p:nvSpPr>
        <p:spPr>
          <a:xfrm rot="-936941">
            <a:off x="8165076" y="4027757"/>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5" name="Freeform 5"/>
          <p:cNvSpPr/>
          <p:nvPr/>
        </p:nvSpPr>
        <p:spPr>
          <a:xfrm rot="263915">
            <a:off x="1028700" y="6949370"/>
            <a:ext cx="5467986" cy="1585716"/>
          </a:xfrm>
          <a:custGeom>
            <a:avLst/>
            <a:gdLst/>
            <a:ahLst/>
            <a:cxnLst/>
            <a:rect l="l" t="t" r="r" b="b"/>
            <a:pathLst>
              <a:path w="5467986" h="1585716">
                <a:moveTo>
                  <a:pt x="0" y="0"/>
                </a:moveTo>
                <a:lnTo>
                  <a:pt x="5467986" y="0"/>
                </a:lnTo>
                <a:lnTo>
                  <a:pt x="5467986" y="1585716"/>
                </a:lnTo>
                <a:lnTo>
                  <a:pt x="0" y="1585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a:off x="-1297826" y="8989174"/>
            <a:ext cx="2595651" cy="2595651"/>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FFFF"/>
            </a:solidFill>
          </p:spPr>
        </p:sp>
      </p:grpSp>
      <p:grpSp>
        <p:nvGrpSpPr>
          <p:cNvPr id="8" name="Group 8"/>
          <p:cNvGrpSpPr>
            <a:grpSpLocks noChangeAspect="1"/>
          </p:cNvGrpSpPr>
          <p:nvPr/>
        </p:nvGrpSpPr>
        <p:grpSpPr>
          <a:xfrm>
            <a:off x="17388504" y="-899496"/>
            <a:ext cx="1798993" cy="1798993"/>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FFFF"/>
            </a:solidFill>
          </p:spPr>
        </p:sp>
      </p:grpSp>
      <p:sp>
        <p:nvSpPr>
          <p:cNvPr id="10" name="Freeform 10"/>
          <p:cNvSpPr/>
          <p:nvPr/>
        </p:nvSpPr>
        <p:spPr>
          <a:xfrm>
            <a:off x="6185647" y="2057400"/>
            <a:ext cx="12102353" cy="8229600"/>
          </a:xfrm>
          <a:custGeom>
            <a:avLst/>
            <a:gdLst/>
            <a:ahLst/>
            <a:cxnLst/>
            <a:rect l="l" t="t" r="r" b="b"/>
            <a:pathLst>
              <a:path w="12102353" h="8229600">
                <a:moveTo>
                  <a:pt x="0" y="0"/>
                </a:moveTo>
                <a:lnTo>
                  <a:pt x="12102353" y="0"/>
                </a:lnTo>
                <a:lnTo>
                  <a:pt x="12102353" y="8229600"/>
                </a:lnTo>
                <a:lnTo>
                  <a:pt x="0" y="8229600"/>
                </a:lnTo>
                <a:lnTo>
                  <a:pt x="0" y="0"/>
                </a:lnTo>
                <a:close/>
              </a:path>
            </a:pathLst>
          </a:custGeom>
          <a:blipFill>
            <a:blip r:embed="rId5"/>
            <a:stretch>
              <a:fillRect/>
            </a:stretch>
          </a:blipFill>
        </p:spPr>
      </p:sp>
      <p:sp>
        <p:nvSpPr>
          <p:cNvPr id="11" name="TextBox 11"/>
          <p:cNvSpPr txBox="1"/>
          <p:nvPr/>
        </p:nvSpPr>
        <p:spPr>
          <a:xfrm>
            <a:off x="1028700" y="2021872"/>
            <a:ext cx="7969638" cy="2650832"/>
          </a:xfrm>
          <a:prstGeom prst="rect">
            <a:avLst/>
          </a:prstGeom>
        </p:spPr>
        <p:txBody>
          <a:bodyPr lIns="0" tIns="0" rIns="0" bIns="0" rtlCol="0" anchor="t">
            <a:spAutoFit/>
          </a:bodyPr>
          <a:lstStyle/>
          <a:p>
            <a:pPr algn="just">
              <a:lnSpc>
                <a:spcPts val="21759"/>
              </a:lnSpc>
              <a:spcBef>
                <a:spcPct val="0"/>
              </a:spcBef>
            </a:pPr>
            <a:r>
              <a:rPr lang="en-US" sz="15542">
                <a:solidFill>
                  <a:srgbClr val="FFFFFF"/>
                </a:solidFill>
                <a:latin typeface="Norwester"/>
              </a:rPr>
              <a:t>user</a:t>
            </a:r>
          </a:p>
        </p:txBody>
      </p:sp>
      <p:sp>
        <p:nvSpPr>
          <p:cNvPr id="12" name="TextBox 12"/>
          <p:cNvSpPr txBox="1"/>
          <p:nvPr/>
        </p:nvSpPr>
        <p:spPr>
          <a:xfrm>
            <a:off x="1028700" y="4074847"/>
            <a:ext cx="9360633" cy="1717675"/>
          </a:xfrm>
          <a:prstGeom prst="rect">
            <a:avLst/>
          </a:prstGeom>
        </p:spPr>
        <p:txBody>
          <a:bodyPr lIns="0" tIns="0" rIns="0" bIns="0" rtlCol="0" anchor="t">
            <a:spAutoFit/>
          </a:bodyPr>
          <a:lstStyle/>
          <a:p>
            <a:pPr algn="just">
              <a:lnSpc>
                <a:spcPts val="13999"/>
              </a:lnSpc>
              <a:spcBef>
                <a:spcPct val="0"/>
              </a:spcBef>
            </a:pPr>
            <a:r>
              <a:rPr lang="en-US" sz="9999">
                <a:solidFill>
                  <a:srgbClr val="00FFFF"/>
                </a:solidFill>
                <a:latin typeface="Norwester"/>
              </a:rPr>
              <a:t>Interface Design</a:t>
            </a:r>
          </a:p>
        </p:txBody>
      </p:sp>
      <p:sp>
        <p:nvSpPr>
          <p:cNvPr id="13" name="TextBox 13"/>
          <p:cNvSpPr txBox="1"/>
          <p:nvPr/>
        </p:nvSpPr>
        <p:spPr>
          <a:xfrm>
            <a:off x="2121027" y="6971531"/>
            <a:ext cx="3283332" cy="1330178"/>
          </a:xfrm>
          <a:prstGeom prst="rect">
            <a:avLst/>
          </a:prstGeom>
        </p:spPr>
        <p:txBody>
          <a:bodyPr lIns="0" tIns="0" rIns="0" bIns="0" rtlCol="0" anchor="t">
            <a:spAutoFit/>
          </a:bodyPr>
          <a:lstStyle/>
          <a:p>
            <a:pPr algn="just">
              <a:lnSpc>
                <a:spcPts val="10879"/>
              </a:lnSpc>
              <a:spcBef>
                <a:spcPct val="0"/>
              </a:spcBef>
            </a:pPr>
            <a:r>
              <a:rPr lang="en-US" sz="7771">
                <a:solidFill>
                  <a:srgbClr val="FFFFFF"/>
                </a:solidFill>
                <a:latin typeface="Norwester"/>
              </a:rPr>
              <a:t>Group8</a:t>
            </a:r>
          </a:p>
        </p:txBody>
      </p:sp>
      <p:sp>
        <p:nvSpPr>
          <p:cNvPr id="14" name="TextBox 14"/>
          <p:cNvSpPr txBox="1"/>
          <p:nvPr/>
        </p:nvSpPr>
        <p:spPr>
          <a:xfrm>
            <a:off x="12841582" y="4718814"/>
            <a:ext cx="2648021" cy="1073708"/>
          </a:xfrm>
          <a:prstGeom prst="rect">
            <a:avLst/>
          </a:prstGeom>
        </p:spPr>
        <p:txBody>
          <a:bodyPr lIns="0" tIns="0" rIns="0" bIns="0" rtlCol="0" anchor="t">
            <a:spAutoFit/>
          </a:bodyPr>
          <a:lstStyle/>
          <a:p>
            <a:pPr algn="just">
              <a:lnSpc>
                <a:spcPts val="8774"/>
              </a:lnSpc>
              <a:spcBef>
                <a:spcPct val="0"/>
              </a:spcBef>
            </a:pPr>
            <a:r>
              <a:rPr lang="en-US" sz="6267">
                <a:solidFill>
                  <a:srgbClr val="FFFFFF"/>
                </a:solidFill>
                <a:latin typeface="Norwester"/>
              </a:rPr>
              <a:t>Task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7826"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1233887" y="491879"/>
            <a:ext cx="4950352" cy="9795121"/>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40" r="-740"/>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4" name="TextBox 14"/>
          <p:cNvSpPr txBox="1"/>
          <p:nvPr/>
        </p:nvSpPr>
        <p:spPr>
          <a:xfrm>
            <a:off x="1893693" y="1705759"/>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Home </a:t>
            </a:r>
            <a:r>
              <a:rPr lang="en-US" sz="6399">
                <a:solidFill>
                  <a:srgbClr val="00FFFF"/>
                </a:solidFill>
                <a:latin typeface="Norwester"/>
              </a:rPr>
              <a:t>Screen</a:t>
            </a:r>
          </a:p>
        </p:txBody>
      </p:sp>
      <p:sp>
        <p:nvSpPr>
          <p:cNvPr id="15" name="TextBox 15"/>
          <p:cNvSpPr txBox="1"/>
          <p:nvPr/>
        </p:nvSpPr>
        <p:spPr>
          <a:xfrm>
            <a:off x="1893693" y="3289809"/>
            <a:ext cx="7431147" cy="2887790"/>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latin typeface="Poppins Light"/>
              </a:rPr>
              <a:t>The Home screen of our application displays the main functionalities of our application. Such as viewing the maps. The user is also capable of setting his destination.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27" r="-52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55" r="-15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88686" y="1514119"/>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48" r="-748"/>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699" t="-7591" b="-78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navigation with </a:t>
            </a:r>
            <a:r>
              <a:rPr lang="en-US" sz="6399">
                <a:solidFill>
                  <a:srgbClr val="00FFFF"/>
                </a:solidFill>
                <a:latin typeface="Norwester"/>
              </a:rPr>
              <a:t>zaapa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3" r="-103"/>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43" b="-143"/>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88686" y="1514119"/>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61" r="-461"/>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996" b="-99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854949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Setting </a:t>
            </a:r>
            <a:r>
              <a:rPr lang="en-US" sz="6399">
                <a:solidFill>
                  <a:srgbClr val="00FFFF"/>
                </a:solidFill>
                <a:latin typeface="Norwester"/>
              </a:rPr>
              <a:t>preference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8562"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457" r="-445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4778624"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89" b="-189"/>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9144000" y="1560935"/>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35" r="-33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3598747" y="1560935"/>
            <a:ext cx="4410062" cy="8726065"/>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466" r="-146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1028700" y="160850"/>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using Data providers </a:t>
            </a:r>
            <a:r>
              <a:rPr lang="en-US" sz="6399">
                <a:solidFill>
                  <a:srgbClr val="00FFFF"/>
                </a:solidFill>
                <a:latin typeface="Norwester"/>
              </a:rPr>
              <a:t>to update road condition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51250" y="1514119"/>
            <a:ext cx="4410062" cy="872606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 r="-8"/>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6961312" y="1514119"/>
            <a:ext cx="4410062" cy="872606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5" r="-20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11326688" y="1560935"/>
            <a:ext cx="4410062" cy="872606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31" r="-731"/>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2" name="TextBox 32"/>
          <p:cNvSpPr txBox="1"/>
          <p:nvPr/>
        </p:nvSpPr>
        <p:spPr>
          <a:xfrm>
            <a:off x="1028700" y="160850"/>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learning</a:t>
            </a:r>
            <a:r>
              <a:rPr lang="en-US" sz="6399">
                <a:solidFill>
                  <a:srgbClr val="FFFFFF"/>
                </a:solidFill>
                <a:latin typeface="Norwester"/>
              </a:rPr>
              <a:t> with about road signs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54150" y="4139284"/>
            <a:ext cx="10347213" cy="5935036"/>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CE9D8"/>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4C8B0"/>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4C8B0"/>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995" b="-1995"/>
              </a:stretch>
            </a:blipFill>
          </p:spPr>
        </p:sp>
      </p:grpSp>
      <p:sp>
        <p:nvSpPr>
          <p:cNvPr id="8" name="TextBox 8"/>
          <p:cNvSpPr txBox="1"/>
          <p:nvPr/>
        </p:nvSpPr>
        <p:spPr>
          <a:xfrm>
            <a:off x="369617" y="409931"/>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admin </a:t>
            </a:r>
            <a:r>
              <a:rPr lang="en-US" sz="6399">
                <a:solidFill>
                  <a:srgbClr val="FFFFFF"/>
                </a:solidFill>
                <a:latin typeface="Norwester"/>
              </a:rPr>
              <a:t>dashboard</a:t>
            </a:r>
          </a:p>
        </p:txBody>
      </p:sp>
      <p:sp>
        <p:nvSpPr>
          <p:cNvPr id="9" name="TextBox 9"/>
          <p:cNvSpPr txBox="1"/>
          <p:nvPr/>
        </p:nvSpPr>
        <p:spPr>
          <a:xfrm>
            <a:off x="369617" y="1745561"/>
            <a:ext cx="14792137" cy="2088923"/>
          </a:xfrm>
          <a:prstGeom prst="rect">
            <a:avLst/>
          </a:prstGeom>
        </p:spPr>
        <p:txBody>
          <a:bodyPr lIns="0" tIns="0" rIns="0" bIns="0" rtlCol="0" anchor="t">
            <a:spAutoFit/>
          </a:bodyPr>
          <a:lstStyle/>
          <a:p>
            <a:pPr algn="just">
              <a:lnSpc>
                <a:spcPts val="5599"/>
              </a:lnSpc>
              <a:spcBef>
                <a:spcPct val="0"/>
              </a:spcBef>
            </a:pPr>
            <a:r>
              <a:rPr lang="en-US" sz="3999">
                <a:solidFill>
                  <a:srgbClr val="FFFFFF"/>
                </a:solidFill>
                <a:latin typeface="Poppins Light"/>
              </a:rPr>
              <a:t>The Admin is here to monitor our system and make sure that the users are provided with reliable data. A Web Interface is developed to ease the Admin’s Management.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TextBox 2"/>
          <p:cNvSpPr txBox="1"/>
          <p:nvPr/>
        </p:nvSpPr>
        <p:spPr>
          <a:xfrm>
            <a:off x="369617" y="1745561"/>
            <a:ext cx="16889683" cy="4925836"/>
          </a:xfrm>
          <a:prstGeom prst="rect">
            <a:avLst/>
          </a:prstGeom>
        </p:spPr>
        <p:txBody>
          <a:bodyPr lIns="0" tIns="0" rIns="0" bIns="0" rtlCol="0" anchor="t">
            <a:spAutoFit/>
          </a:bodyPr>
          <a:lstStyle/>
          <a:p>
            <a:pPr algn="just">
              <a:lnSpc>
                <a:spcPts val="5599"/>
              </a:lnSpc>
            </a:pPr>
            <a:r>
              <a:rPr lang="en-US" sz="3999">
                <a:solidFill>
                  <a:srgbClr val="FFFFFF"/>
                </a:solidFill>
                <a:latin typeface="Poppins Light"/>
              </a:rPr>
              <a:t>Exception handling is about make the program robust and error tolerant. </a:t>
            </a:r>
          </a:p>
          <a:p>
            <a:pPr marL="863587" lvl="1" indent="-431793" algn="just">
              <a:lnSpc>
                <a:spcPts val="5599"/>
              </a:lnSpc>
              <a:buFont typeface="Arial"/>
              <a:buChar char="•"/>
            </a:pPr>
            <a:r>
              <a:rPr lang="en-US" sz="3999">
                <a:solidFill>
                  <a:srgbClr val="FFFFFF"/>
                </a:solidFill>
                <a:latin typeface="Poppins Light"/>
              </a:rPr>
              <a:t>The occurrence of the error obstruct the normal flow of the application</a:t>
            </a:r>
          </a:p>
          <a:p>
            <a:pPr marL="863587" lvl="1" indent="-431793" algn="just">
              <a:lnSpc>
                <a:spcPts val="5599"/>
              </a:lnSpc>
              <a:buFont typeface="Arial"/>
              <a:buChar char="•"/>
            </a:pPr>
            <a:r>
              <a:rPr lang="en-US" sz="3999">
                <a:solidFill>
                  <a:srgbClr val="FFFFFF"/>
                </a:solidFill>
                <a:latin typeface="Poppins Light"/>
              </a:rPr>
              <a:t>Hence they must be handled properly to provide the user with a good interface.</a:t>
            </a:r>
          </a:p>
          <a:p>
            <a:pPr algn="just">
              <a:lnSpc>
                <a:spcPts val="5739"/>
              </a:lnSpc>
              <a:spcBef>
                <a:spcPct val="0"/>
              </a:spcBef>
            </a:pPr>
            <a:endParaRPr lang="en-US" sz="3999">
              <a:solidFill>
                <a:srgbClr val="FFFFFF"/>
              </a:solidFill>
              <a:latin typeface="Poppins Light"/>
            </a:endParaRPr>
          </a:p>
        </p:txBody>
      </p:sp>
      <p:sp>
        <p:nvSpPr>
          <p:cNvPr id="3" name="Freeform 3"/>
          <p:cNvSpPr/>
          <p:nvPr/>
        </p:nvSpPr>
        <p:spPr>
          <a:xfrm>
            <a:off x="13577577" y="5918876"/>
            <a:ext cx="4130289" cy="4114800"/>
          </a:xfrm>
          <a:custGeom>
            <a:avLst/>
            <a:gdLst/>
            <a:ahLst/>
            <a:cxnLst/>
            <a:rect l="l" t="t" r="r" b="b"/>
            <a:pathLst>
              <a:path w="4130289" h="4114800">
                <a:moveTo>
                  <a:pt x="0" y="0"/>
                </a:moveTo>
                <a:lnTo>
                  <a:pt x="4130288" y="0"/>
                </a:lnTo>
                <a:lnTo>
                  <a:pt x="41302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02885" y="409931"/>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handling </a:t>
            </a:r>
            <a:r>
              <a:rPr lang="en-US" sz="6399">
                <a:solidFill>
                  <a:srgbClr val="FFFFFF"/>
                </a:solidFill>
                <a:latin typeface="Norwester"/>
              </a:rPr>
              <a:t>exception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080653" y="1632262"/>
            <a:ext cx="4033250" cy="798047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532" b="-2532"/>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2" name="TextBox 12"/>
          <p:cNvSpPr txBox="1"/>
          <p:nvPr/>
        </p:nvSpPr>
        <p:spPr>
          <a:xfrm>
            <a:off x="468682" y="-75489"/>
            <a:ext cx="16694870"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handling </a:t>
            </a:r>
            <a:r>
              <a:rPr lang="en-US" sz="6399">
                <a:solidFill>
                  <a:srgbClr val="FFFFFF"/>
                </a:solidFill>
                <a:latin typeface="Norwester"/>
              </a:rPr>
              <a:t>exception</a:t>
            </a:r>
          </a:p>
        </p:txBody>
      </p:sp>
      <p:sp>
        <p:nvSpPr>
          <p:cNvPr id="13" name="TextBox 13"/>
          <p:cNvSpPr txBox="1"/>
          <p:nvPr/>
        </p:nvSpPr>
        <p:spPr>
          <a:xfrm>
            <a:off x="6594271" y="942975"/>
            <a:ext cx="6126050" cy="689287"/>
          </a:xfrm>
          <a:prstGeom prst="rect">
            <a:avLst/>
          </a:prstGeom>
        </p:spPr>
        <p:txBody>
          <a:bodyPr lIns="0" tIns="0" rIns="0" bIns="0" rtlCol="0" anchor="t">
            <a:spAutoFit/>
          </a:bodyPr>
          <a:lstStyle/>
          <a:p>
            <a:pPr algn="just">
              <a:lnSpc>
                <a:spcPts val="5578"/>
              </a:lnSpc>
              <a:spcBef>
                <a:spcPct val="0"/>
              </a:spcBef>
            </a:pPr>
            <a:r>
              <a:rPr lang="en-US" sz="3984">
                <a:solidFill>
                  <a:srgbClr val="00FFFF"/>
                </a:solidFill>
                <a:latin typeface="Norwester"/>
              </a:rPr>
              <a:t>1.Internet </a:t>
            </a:r>
            <a:r>
              <a:rPr lang="en-US" sz="3984">
                <a:solidFill>
                  <a:srgbClr val="FFFFFF"/>
                </a:solidFill>
                <a:latin typeface="Norwester"/>
              </a:rPr>
              <a:t>Connection</a:t>
            </a:r>
          </a:p>
        </p:txBody>
      </p:sp>
      <p:grpSp>
        <p:nvGrpSpPr>
          <p:cNvPr id="14" name="Group 14"/>
          <p:cNvGrpSpPr>
            <a:grpSpLocks noChangeAspect="1"/>
          </p:cNvGrpSpPr>
          <p:nvPr/>
        </p:nvGrpSpPr>
        <p:grpSpPr>
          <a:xfrm>
            <a:off x="13012867" y="1632262"/>
            <a:ext cx="4033250" cy="7980478"/>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39" r="-739"/>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4" name="TextBox 24"/>
          <p:cNvSpPr txBox="1"/>
          <p:nvPr/>
        </p:nvSpPr>
        <p:spPr>
          <a:xfrm>
            <a:off x="12378896" y="942975"/>
            <a:ext cx="6126050" cy="689287"/>
          </a:xfrm>
          <a:prstGeom prst="rect">
            <a:avLst/>
          </a:prstGeom>
        </p:spPr>
        <p:txBody>
          <a:bodyPr lIns="0" tIns="0" rIns="0" bIns="0" rtlCol="0" anchor="t">
            <a:spAutoFit/>
          </a:bodyPr>
          <a:lstStyle/>
          <a:p>
            <a:pPr algn="just">
              <a:lnSpc>
                <a:spcPts val="5578"/>
              </a:lnSpc>
              <a:spcBef>
                <a:spcPct val="0"/>
              </a:spcBef>
            </a:pPr>
            <a:r>
              <a:rPr lang="en-US" sz="3984">
                <a:solidFill>
                  <a:srgbClr val="00FFFF"/>
                </a:solidFill>
                <a:latin typeface="Norwester"/>
              </a:rPr>
              <a:t>2. INcorrect </a:t>
            </a:r>
            <a:r>
              <a:rPr lang="en-US" sz="3984">
                <a:solidFill>
                  <a:srgbClr val="FFFFFF"/>
                </a:solidFill>
                <a:latin typeface="Norwester"/>
              </a:rPr>
              <a:t>Credientials</a:t>
            </a:r>
          </a:p>
        </p:txBody>
      </p:sp>
      <p:sp>
        <p:nvSpPr>
          <p:cNvPr id="25" name="TextBox 25"/>
          <p:cNvSpPr txBox="1"/>
          <p:nvPr/>
        </p:nvSpPr>
        <p:spPr>
          <a:xfrm>
            <a:off x="468682" y="2012175"/>
            <a:ext cx="6611971" cy="2542872"/>
          </a:xfrm>
          <a:prstGeom prst="rect">
            <a:avLst/>
          </a:prstGeom>
        </p:spPr>
        <p:txBody>
          <a:bodyPr lIns="0" tIns="0" rIns="0" bIns="0" rtlCol="0" anchor="t">
            <a:spAutoFit/>
          </a:bodyPr>
          <a:lstStyle/>
          <a:p>
            <a:pPr algn="just">
              <a:lnSpc>
                <a:spcPts val="5599"/>
              </a:lnSpc>
            </a:pPr>
            <a:r>
              <a:rPr lang="en-US" sz="3999">
                <a:solidFill>
                  <a:srgbClr val="FFFFFF"/>
                </a:solidFill>
                <a:latin typeface="Poppins Light"/>
              </a:rPr>
              <a:t>Here we handled </a:t>
            </a:r>
          </a:p>
          <a:p>
            <a:pPr marL="755639" lvl="1" indent="-377820" algn="l">
              <a:lnSpc>
                <a:spcPts val="4899"/>
              </a:lnSpc>
              <a:buFont typeface="Arial"/>
              <a:buChar char="•"/>
            </a:pPr>
            <a:r>
              <a:rPr lang="en-US" sz="3499">
                <a:solidFill>
                  <a:srgbClr val="FFFFFF"/>
                </a:solidFill>
                <a:latin typeface="Poppins Light"/>
              </a:rPr>
              <a:t>Poor Internet Connection</a:t>
            </a:r>
          </a:p>
          <a:p>
            <a:pPr marL="755639" lvl="1" indent="-377820" algn="l">
              <a:lnSpc>
                <a:spcPts val="4899"/>
              </a:lnSpc>
              <a:spcBef>
                <a:spcPct val="0"/>
              </a:spcBef>
              <a:buFont typeface="Arial"/>
              <a:buChar char="•"/>
            </a:pPr>
            <a:r>
              <a:rPr lang="en-US" sz="3499">
                <a:solidFill>
                  <a:srgbClr val="FFFFFF"/>
                </a:solidFill>
                <a:latin typeface="Poppins Light"/>
              </a:rPr>
              <a:t>Incorrect user credentials such as password,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12085359" y="2088375"/>
            <a:ext cx="4601221" cy="3312879"/>
          </a:xfrm>
          <a:custGeom>
            <a:avLst/>
            <a:gdLst/>
            <a:ahLst/>
            <a:cxnLst/>
            <a:rect l="l" t="t" r="r" b="b"/>
            <a:pathLst>
              <a:path w="4601221" h="3312879">
                <a:moveTo>
                  <a:pt x="0" y="0"/>
                </a:moveTo>
                <a:lnTo>
                  <a:pt x="4601220" y="0"/>
                </a:lnTo>
                <a:lnTo>
                  <a:pt x="4601220" y="3312879"/>
                </a:lnTo>
                <a:lnTo>
                  <a:pt x="0" y="3312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83199" y="5932310"/>
            <a:ext cx="4119950" cy="4114800"/>
          </a:xfrm>
          <a:custGeom>
            <a:avLst/>
            <a:gdLst/>
            <a:ahLst/>
            <a:cxnLst/>
            <a:rect l="l" t="t" r="r" b="b"/>
            <a:pathLst>
              <a:path w="4119950" h="4114800">
                <a:moveTo>
                  <a:pt x="0" y="0"/>
                </a:moveTo>
                <a:lnTo>
                  <a:pt x="4119949" y="0"/>
                </a:lnTo>
                <a:lnTo>
                  <a:pt x="411994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68682" y="-75489"/>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EVALUATION AND </a:t>
            </a:r>
            <a:r>
              <a:rPr lang="en-US" sz="6399">
                <a:solidFill>
                  <a:srgbClr val="FFFFFF"/>
                </a:solidFill>
                <a:latin typeface="Norwester"/>
              </a:rPr>
              <a:t>validation</a:t>
            </a:r>
          </a:p>
        </p:txBody>
      </p:sp>
      <p:sp>
        <p:nvSpPr>
          <p:cNvPr id="5" name="TextBox 5"/>
          <p:cNvSpPr txBox="1"/>
          <p:nvPr/>
        </p:nvSpPr>
        <p:spPr>
          <a:xfrm>
            <a:off x="468682" y="2031225"/>
            <a:ext cx="8211657" cy="8015885"/>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Evaluation and validation ensure that the final product meets the intended design principles and usability criteria. This section describes how the design of Zaapa was rigorously assessed (evaluated) to ensure that it aligns with the design best practices, usability criteria and design principles and validated to ensure it provides an optimal user experience, aligns with best practices in design, and meets the needs of its users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2153844" y="3339668"/>
            <a:ext cx="13980312" cy="6211335"/>
          </a:xfrm>
          <a:custGeom>
            <a:avLst/>
            <a:gdLst/>
            <a:ahLst/>
            <a:cxnLst/>
            <a:rect l="l" t="t" r="r" b="b"/>
            <a:pathLst>
              <a:path w="13980312" h="6211335">
                <a:moveTo>
                  <a:pt x="0" y="0"/>
                </a:moveTo>
                <a:lnTo>
                  <a:pt x="13980312" y="0"/>
                </a:lnTo>
                <a:lnTo>
                  <a:pt x="13980312" y="6211336"/>
                </a:lnTo>
                <a:lnTo>
                  <a:pt x="0" y="6211336"/>
                </a:lnTo>
                <a:lnTo>
                  <a:pt x="0" y="0"/>
                </a:lnTo>
                <a:close/>
              </a:path>
            </a:pathLst>
          </a:custGeom>
          <a:blipFill>
            <a:blip r:embed="rId2"/>
            <a:stretch>
              <a:fillRect/>
            </a:stretch>
          </a:blipFill>
        </p:spPr>
      </p:sp>
      <p:sp>
        <p:nvSpPr>
          <p:cNvPr id="3" name="TextBox 3"/>
          <p:cNvSpPr txBox="1"/>
          <p:nvPr/>
        </p:nvSpPr>
        <p:spPr>
          <a:xfrm>
            <a:off x="1028700" y="-75489"/>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EVALUATION </a:t>
            </a:r>
          </a:p>
        </p:txBody>
      </p:sp>
      <p:sp>
        <p:nvSpPr>
          <p:cNvPr id="4" name="TextBox 4"/>
          <p:cNvSpPr txBox="1"/>
          <p:nvPr/>
        </p:nvSpPr>
        <p:spPr>
          <a:xfrm>
            <a:off x="1028700" y="1514270"/>
            <a:ext cx="15105456" cy="1825398"/>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Using Design Criteria by Nielson to check is the design is up to Standard. Here we see the UNITY, HIRARCHY,RHYTHM and ALIGNMENT criteria.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899496"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Freeform 6"/>
          <p:cNvSpPr/>
          <p:nvPr/>
        </p:nvSpPr>
        <p:spPr>
          <a:xfrm rot="-9536716">
            <a:off x="2624280" y="6788484"/>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7" name="Freeform 7"/>
          <p:cNvSpPr/>
          <p:nvPr/>
        </p:nvSpPr>
        <p:spPr>
          <a:xfrm rot="-10494351">
            <a:off x="457380" y="5479430"/>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8" name="Freeform 8"/>
          <p:cNvSpPr/>
          <p:nvPr/>
        </p:nvSpPr>
        <p:spPr>
          <a:xfrm rot="-9536716">
            <a:off x="4309515" y="3669979"/>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9" name="Freeform 9"/>
          <p:cNvSpPr/>
          <p:nvPr/>
        </p:nvSpPr>
        <p:spPr>
          <a:xfrm rot="10675839">
            <a:off x="2277722" y="2237552"/>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10" name="Freeform 10"/>
          <p:cNvSpPr/>
          <p:nvPr/>
        </p:nvSpPr>
        <p:spPr>
          <a:xfrm rot="9177630">
            <a:off x="532567" y="3690868"/>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1" name="Freeform 11"/>
          <p:cNvSpPr/>
          <p:nvPr/>
        </p:nvSpPr>
        <p:spPr>
          <a:xfrm rot="9662850">
            <a:off x="4667018" y="6141358"/>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2" name="Freeform 12"/>
          <p:cNvSpPr/>
          <p:nvPr/>
        </p:nvSpPr>
        <p:spPr>
          <a:xfrm>
            <a:off x="11578634" y="1619957"/>
            <a:ext cx="1659018" cy="244328"/>
          </a:xfrm>
          <a:custGeom>
            <a:avLst/>
            <a:gdLst/>
            <a:ahLst/>
            <a:cxnLst/>
            <a:rect l="l" t="t" r="r" b="b"/>
            <a:pathLst>
              <a:path w="1659018" h="244328">
                <a:moveTo>
                  <a:pt x="0" y="0"/>
                </a:moveTo>
                <a:lnTo>
                  <a:pt x="1659018" y="0"/>
                </a:lnTo>
                <a:lnTo>
                  <a:pt x="1659018" y="244328"/>
                </a:lnTo>
                <a:lnTo>
                  <a:pt x="0" y="244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311982" y="4371861"/>
            <a:ext cx="9561269" cy="1508860"/>
          </a:xfrm>
          <a:prstGeom prst="rect">
            <a:avLst/>
          </a:prstGeom>
        </p:spPr>
        <p:txBody>
          <a:bodyPr lIns="0" tIns="0" rIns="0" bIns="0" rtlCol="0" anchor="t">
            <a:spAutoFit/>
          </a:bodyPr>
          <a:lstStyle/>
          <a:p>
            <a:pPr algn="just">
              <a:lnSpc>
                <a:spcPts val="12343"/>
              </a:lnSpc>
              <a:spcBef>
                <a:spcPct val="0"/>
              </a:spcBef>
            </a:pPr>
            <a:r>
              <a:rPr lang="en-US" sz="8816">
                <a:solidFill>
                  <a:srgbClr val="FFFFFF"/>
                </a:solidFill>
                <a:latin typeface="Norwester"/>
              </a:rPr>
              <a:t>Outline</a:t>
            </a:r>
          </a:p>
        </p:txBody>
      </p:sp>
      <p:sp>
        <p:nvSpPr>
          <p:cNvPr id="14" name="TextBox 14"/>
          <p:cNvSpPr txBox="1"/>
          <p:nvPr/>
        </p:nvSpPr>
        <p:spPr>
          <a:xfrm>
            <a:off x="7166574" y="2716626"/>
            <a:ext cx="12811347" cy="4739449"/>
          </a:xfrm>
          <a:prstGeom prst="rect">
            <a:avLst/>
          </a:prstGeom>
        </p:spPr>
        <p:txBody>
          <a:bodyPr lIns="0" tIns="0" rIns="0" bIns="0" rtlCol="0" anchor="t">
            <a:spAutoFit/>
          </a:bodyPr>
          <a:lstStyle/>
          <a:p>
            <a:pPr marL="1165865" lvl="1" indent="-582932" algn="just">
              <a:lnSpc>
                <a:spcPts val="7560"/>
              </a:lnSpc>
              <a:buAutoNum type="arabicPeriod"/>
            </a:pPr>
            <a:r>
              <a:rPr lang="en-US" sz="5400">
                <a:solidFill>
                  <a:srgbClr val="FFFFFF"/>
                </a:solidFill>
                <a:latin typeface="Norwester"/>
              </a:rPr>
              <a:t>Introduction</a:t>
            </a:r>
          </a:p>
          <a:p>
            <a:pPr marL="1165865" lvl="1" indent="-582932" algn="just">
              <a:lnSpc>
                <a:spcPts val="7560"/>
              </a:lnSpc>
              <a:buAutoNum type="arabicPeriod"/>
            </a:pPr>
            <a:r>
              <a:rPr lang="en-US" sz="5400">
                <a:solidFill>
                  <a:srgbClr val="FFFFFF"/>
                </a:solidFill>
                <a:latin typeface="Norwester"/>
              </a:rPr>
              <a:t>wireFraming</a:t>
            </a:r>
          </a:p>
          <a:p>
            <a:pPr marL="1165865" lvl="1" indent="-582932" algn="just">
              <a:lnSpc>
                <a:spcPts val="7560"/>
              </a:lnSpc>
              <a:buAutoNum type="arabicPeriod"/>
            </a:pPr>
            <a:r>
              <a:rPr lang="en-US" sz="5400">
                <a:solidFill>
                  <a:srgbClr val="FFFFFF"/>
                </a:solidFill>
                <a:latin typeface="Norwester"/>
              </a:rPr>
              <a:t>DeSIGN IMPLementaTion</a:t>
            </a:r>
          </a:p>
          <a:p>
            <a:pPr marL="1165865" lvl="1" indent="-582932" algn="just">
              <a:lnSpc>
                <a:spcPts val="7560"/>
              </a:lnSpc>
              <a:buAutoNum type="arabicPeriod"/>
            </a:pPr>
            <a:r>
              <a:rPr lang="en-US" sz="5400">
                <a:solidFill>
                  <a:srgbClr val="FFFFFF"/>
                </a:solidFill>
                <a:latin typeface="Norwester"/>
              </a:rPr>
              <a:t>HANDLING EXCEPTIONS</a:t>
            </a:r>
          </a:p>
          <a:p>
            <a:pPr marL="1165865" lvl="1" indent="-582932" algn="just">
              <a:lnSpc>
                <a:spcPts val="7560"/>
              </a:lnSpc>
              <a:spcBef>
                <a:spcPct val="0"/>
              </a:spcBef>
              <a:buAutoNum type="arabicPeriod"/>
            </a:pPr>
            <a:r>
              <a:rPr lang="en-US" sz="5400">
                <a:solidFill>
                  <a:srgbClr val="FFFFFF"/>
                </a:solidFill>
                <a:latin typeface="Norwester"/>
              </a:rPr>
              <a:t>EVALUATION AND VALIDATION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41669" y="1538093"/>
            <a:ext cx="4033250" cy="798047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17" r="-121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2" name="Group 12"/>
          <p:cNvGrpSpPr>
            <a:grpSpLocks noChangeAspect="1"/>
          </p:cNvGrpSpPr>
          <p:nvPr/>
        </p:nvGrpSpPr>
        <p:grpSpPr>
          <a:xfrm>
            <a:off x="14007590" y="1365663"/>
            <a:ext cx="4033250" cy="7980478"/>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30" r="-430"/>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Freeform 22"/>
          <p:cNvSpPr/>
          <p:nvPr/>
        </p:nvSpPr>
        <p:spPr>
          <a:xfrm>
            <a:off x="12674919" y="5357353"/>
            <a:ext cx="1332671" cy="761288"/>
          </a:xfrm>
          <a:custGeom>
            <a:avLst/>
            <a:gdLst/>
            <a:ahLst/>
            <a:cxnLst/>
            <a:rect l="l" t="t" r="r" b="b"/>
            <a:pathLst>
              <a:path w="1332671" h="761288">
                <a:moveTo>
                  <a:pt x="0" y="0"/>
                </a:moveTo>
                <a:lnTo>
                  <a:pt x="1332671" y="0"/>
                </a:lnTo>
                <a:lnTo>
                  <a:pt x="1332671" y="761288"/>
                </a:lnTo>
                <a:lnTo>
                  <a:pt x="0" y="761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VALIDATION</a:t>
            </a:r>
          </a:p>
        </p:txBody>
      </p:sp>
      <p:sp>
        <p:nvSpPr>
          <p:cNvPr id="24" name="TextBox 24"/>
          <p:cNvSpPr txBox="1"/>
          <p:nvPr/>
        </p:nvSpPr>
        <p:spPr>
          <a:xfrm>
            <a:off x="1028700" y="1480943"/>
            <a:ext cx="6782229" cy="3682544"/>
          </a:xfrm>
          <a:prstGeom prst="rect">
            <a:avLst/>
          </a:prstGeom>
        </p:spPr>
        <p:txBody>
          <a:bodyPr lIns="0" tIns="0" rIns="0" bIns="0" rtlCol="0" anchor="t">
            <a:spAutoFit/>
          </a:bodyPr>
          <a:lstStyle/>
          <a:p>
            <a:pPr algn="just">
              <a:lnSpc>
                <a:spcPts val="4899"/>
              </a:lnSpc>
              <a:spcBef>
                <a:spcPct val="0"/>
              </a:spcBef>
            </a:pPr>
            <a:r>
              <a:rPr lang="en-US" sz="3499">
                <a:solidFill>
                  <a:srgbClr val="FFFFFF"/>
                </a:solidFill>
                <a:latin typeface="Poppins Light"/>
              </a:rPr>
              <a:t>This Stage involves us testing the avaliable design with target users. So that their feedback can help us produce a great interface to increase their experience.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TextBox 2"/>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DEMO</a:t>
            </a:r>
          </a:p>
        </p:txBody>
      </p:sp>
      <p:pic>
        <p:nvPicPr>
          <p:cNvPr id="11" name="9D882A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136414"/>
            <a:ext cx="5524500" cy="1001560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sp>
        <p:nvSpPr>
          <p:cNvPr id="2" name="Freeform 2"/>
          <p:cNvSpPr/>
          <p:nvPr/>
        </p:nvSpPr>
        <p:spPr>
          <a:xfrm>
            <a:off x="5486400" y="5717416"/>
            <a:ext cx="7315200" cy="3630168"/>
          </a:xfrm>
          <a:custGeom>
            <a:avLst/>
            <a:gdLst/>
            <a:ahLst/>
            <a:cxnLst/>
            <a:rect l="l" t="t" r="r" b="b"/>
            <a:pathLst>
              <a:path w="7315200" h="3630168">
                <a:moveTo>
                  <a:pt x="0" y="0"/>
                </a:moveTo>
                <a:lnTo>
                  <a:pt x="7315200" y="0"/>
                </a:lnTo>
                <a:lnTo>
                  <a:pt x="7315200" y="3630168"/>
                </a:lnTo>
                <a:lnTo>
                  <a:pt x="0" y="363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24472"/>
            <a:ext cx="9629594"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CONCLUSION</a:t>
            </a:r>
          </a:p>
        </p:txBody>
      </p:sp>
      <p:sp>
        <p:nvSpPr>
          <p:cNvPr id="4" name="TextBox 4"/>
          <p:cNvSpPr txBox="1"/>
          <p:nvPr/>
        </p:nvSpPr>
        <p:spPr>
          <a:xfrm>
            <a:off x="1028700" y="2113614"/>
            <a:ext cx="15917094" cy="2613202"/>
          </a:xfrm>
          <a:prstGeom prst="rect">
            <a:avLst/>
          </a:prstGeom>
        </p:spPr>
        <p:txBody>
          <a:bodyPr lIns="0" tIns="0" rIns="0" bIns="0" rtlCol="0" anchor="t">
            <a:spAutoFit/>
          </a:bodyPr>
          <a:lstStyle/>
          <a:p>
            <a:pPr algn="ctr">
              <a:lnSpc>
                <a:spcPts val="6941"/>
              </a:lnSpc>
              <a:spcBef>
                <a:spcPct val="0"/>
              </a:spcBef>
            </a:pPr>
            <a:r>
              <a:rPr lang="en-US" sz="4958">
                <a:solidFill>
                  <a:srgbClr val="FFFFFF"/>
                </a:solidFill>
                <a:latin typeface="Norwester"/>
              </a:rPr>
              <a:t>In conclusion, the design and development of Zaapa involved a meticulous and iterative process </a:t>
            </a:r>
          </a:p>
          <a:p>
            <a:pPr algn="ctr">
              <a:lnSpc>
                <a:spcPts val="6941"/>
              </a:lnSpc>
              <a:spcBef>
                <a:spcPct val="0"/>
              </a:spcBef>
            </a:pPr>
            <a:r>
              <a:rPr lang="en-US" sz="4958">
                <a:solidFill>
                  <a:srgbClr val="FFFFFF"/>
                </a:solidFill>
                <a:latin typeface="Norwester"/>
              </a:rPr>
              <a:t>that focused on creating a cohesive, user-centric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3627"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72702"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TextBox 6"/>
          <p:cNvSpPr txBox="1"/>
          <p:nvPr/>
        </p:nvSpPr>
        <p:spPr>
          <a:xfrm>
            <a:off x="1472525" y="1749296"/>
            <a:ext cx="8559727"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General </a:t>
            </a:r>
          </a:p>
        </p:txBody>
      </p:sp>
      <p:sp>
        <p:nvSpPr>
          <p:cNvPr id="7" name="TextBox 7"/>
          <p:cNvSpPr txBox="1"/>
          <p:nvPr/>
        </p:nvSpPr>
        <p:spPr>
          <a:xfrm>
            <a:off x="4538588" y="1749296"/>
            <a:ext cx="8559727"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InTRODUCTION</a:t>
            </a:r>
          </a:p>
        </p:txBody>
      </p:sp>
      <p:sp>
        <p:nvSpPr>
          <p:cNvPr id="8" name="TextBox 8"/>
          <p:cNvSpPr txBox="1"/>
          <p:nvPr/>
        </p:nvSpPr>
        <p:spPr>
          <a:xfrm>
            <a:off x="1472524" y="3448780"/>
            <a:ext cx="14453275" cy="1994905"/>
          </a:xfrm>
          <a:prstGeom prst="rect">
            <a:avLst/>
          </a:prstGeom>
        </p:spPr>
        <p:txBody>
          <a:bodyPr wrap="square" lIns="0" tIns="0" rIns="0" bIns="0" rtlCol="0" anchor="t">
            <a:spAutoFit/>
          </a:bodyPr>
          <a:lstStyle/>
          <a:p>
            <a:pPr algn="l">
              <a:lnSpc>
                <a:spcPts val="5319"/>
              </a:lnSpc>
              <a:spcBef>
                <a:spcPct val="0"/>
              </a:spcBef>
            </a:pPr>
            <a:r>
              <a:rPr lang="en-US" sz="3799" dirty="0">
                <a:solidFill>
                  <a:srgbClr val="FFFFFF"/>
                </a:solidFill>
                <a:latin typeface="Open Sans"/>
              </a:rPr>
              <a:t>After the  requirements have been gathered and Analyzed there is need to present the user with an intuitive and pleasant user interface that they can use for Navigation along the road</a:t>
            </a:r>
          </a:p>
        </p:txBody>
      </p:sp>
      <p:sp>
        <p:nvSpPr>
          <p:cNvPr id="10" name="TextBox 9">
            <a:extLst>
              <a:ext uri="{FF2B5EF4-FFF2-40B4-BE49-F238E27FC236}">
                <a16:creationId xmlns:a16="http://schemas.microsoft.com/office/drawing/2014/main" id="{B0331854-1624-4908-81A4-5F74F06B7E88}"/>
              </a:ext>
            </a:extLst>
          </p:cNvPr>
          <p:cNvSpPr txBox="1"/>
          <p:nvPr/>
        </p:nvSpPr>
        <p:spPr>
          <a:xfrm>
            <a:off x="11430000" y="4305300"/>
            <a:ext cx="10247084" cy="369332"/>
          </a:xfrm>
          <a:prstGeom prst="rect">
            <a:avLst/>
          </a:prstGeom>
          <a:noFill/>
        </p:spPr>
        <p:txBody>
          <a:bodyPr wrap="square">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388504" y="-899496"/>
            <a:ext cx="1798993" cy="1798993"/>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4" name="TextBox 4"/>
          <p:cNvSpPr txBox="1"/>
          <p:nvPr/>
        </p:nvSpPr>
        <p:spPr>
          <a:xfrm>
            <a:off x="1028700" y="2413373"/>
            <a:ext cx="16806166" cy="4033925"/>
          </a:xfrm>
          <a:prstGeom prst="rect">
            <a:avLst/>
          </a:prstGeom>
        </p:spPr>
        <p:txBody>
          <a:bodyPr lIns="0" tIns="0" rIns="0" bIns="0" rtlCol="0" anchor="t">
            <a:spAutoFit/>
          </a:bodyPr>
          <a:lstStyle/>
          <a:p>
            <a:pPr algn="l">
              <a:lnSpc>
                <a:spcPts val="5319"/>
              </a:lnSpc>
            </a:pPr>
            <a:r>
              <a:rPr lang="en-US" sz="3799" dirty="0">
                <a:solidFill>
                  <a:srgbClr val="FFFFFF"/>
                </a:solidFill>
                <a:latin typeface="Open Sans "/>
              </a:rPr>
              <a:t>Selecting colors is step in creating a good design. Our Design is going to make use of the Jelly Blue which means;</a:t>
            </a:r>
          </a:p>
          <a:p>
            <a:pPr algn="l">
              <a:lnSpc>
                <a:spcPts val="5319"/>
              </a:lnSpc>
            </a:pPr>
            <a:endParaRPr lang="en-US" sz="3799" dirty="0">
              <a:solidFill>
                <a:srgbClr val="FFFFFF"/>
              </a:solidFill>
              <a:latin typeface="Open Sans "/>
            </a:endParaRPr>
          </a:p>
          <a:p>
            <a:pPr algn="l">
              <a:lnSpc>
                <a:spcPts val="5319"/>
              </a:lnSpc>
            </a:pPr>
            <a:r>
              <a:rPr lang="en-US" sz="3799" dirty="0">
                <a:solidFill>
                  <a:srgbClr val="FFFFFF"/>
                </a:solidFill>
                <a:latin typeface="Open Sans "/>
              </a:rPr>
              <a:t>-  Safety of users during their journey while using the app </a:t>
            </a:r>
          </a:p>
          <a:p>
            <a:pPr algn="l">
              <a:lnSpc>
                <a:spcPts val="5319"/>
              </a:lnSpc>
            </a:pPr>
            <a:r>
              <a:rPr lang="en-US" sz="3799" dirty="0">
                <a:solidFill>
                  <a:srgbClr val="FFFFFF"/>
                </a:solidFill>
                <a:latin typeface="Open Sans "/>
              </a:rPr>
              <a:t>-  Secureness of user’s data (personal and location information)</a:t>
            </a:r>
          </a:p>
          <a:p>
            <a:pPr algn="l">
              <a:lnSpc>
                <a:spcPts val="5319"/>
              </a:lnSpc>
              <a:spcBef>
                <a:spcPct val="0"/>
              </a:spcBef>
            </a:pPr>
            <a:r>
              <a:rPr lang="en-US" sz="3799" dirty="0">
                <a:solidFill>
                  <a:srgbClr val="FFFFFF"/>
                </a:solidFill>
                <a:latin typeface="Open Sans "/>
              </a:rPr>
              <a:t> - Trust in information coming from the app </a:t>
            </a:r>
          </a:p>
        </p:txBody>
      </p:sp>
      <p:sp>
        <p:nvSpPr>
          <p:cNvPr id="5" name="Freeform 5"/>
          <p:cNvSpPr/>
          <p:nvPr/>
        </p:nvSpPr>
        <p:spPr>
          <a:xfrm>
            <a:off x="1589634" y="7012451"/>
            <a:ext cx="15108731" cy="2541285"/>
          </a:xfrm>
          <a:custGeom>
            <a:avLst/>
            <a:gdLst/>
            <a:ahLst/>
            <a:cxnLst/>
            <a:rect l="l" t="t" r="r" b="b"/>
            <a:pathLst>
              <a:path w="15108731" h="2541285">
                <a:moveTo>
                  <a:pt x="0" y="0"/>
                </a:moveTo>
                <a:lnTo>
                  <a:pt x="15108732" y="0"/>
                </a:lnTo>
                <a:lnTo>
                  <a:pt x="15108732" y="2541284"/>
                </a:lnTo>
                <a:lnTo>
                  <a:pt x="0" y="2541284"/>
                </a:lnTo>
                <a:lnTo>
                  <a:pt x="0" y="0"/>
                </a:lnTo>
                <a:close/>
              </a:path>
            </a:pathLst>
          </a:custGeom>
          <a:blipFill>
            <a:blip r:embed="rId3"/>
            <a:stretch>
              <a:fillRect/>
            </a:stretch>
          </a:blipFill>
        </p:spPr>
      </p:sp>
      <p:sp>
        <p:nvSpPr>
          <p:cNvPr id="6" name="TextBox 6"/>
          <p:cNvSpPr txBox="1"/>
          <p:nvPr/>
        </p:nvSpPr>
        <p:spPr>
          <a:xfrm>
            <a:off x="1028700" y="766146"/>
            <a:ext cx="7281446"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color</a:t>
            </a:r>
          </a:p>
        </p:txBody>
      </p:sp>
      <p:sp>
        <p:nvSpPr>
          <p:cNvPr id="7" name="TextBox 7"/>
          <p:cNvSpPr txBox="1"/>
          <p:nvPr/>
        </p:nvSpPr>
        <p:spPr>
          <a:xfrm>
            <a:off x="3428228" y="766146"/>
            <a:ext cx="7281446"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Definition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p:nvPr/>
        </p:nvGrpSpPr>
        <p:grpSpPr>
          <a:xfrm>
            <a:off x="11601655" y="-160735"/>
            <a:ext cx="7623812" cy="11302313"/>
            <a:chOff x="0" y="0"/>
            <a:chExt cx="2007918" cy="2976741"/>
          </a:xfrm>
        </p:grpSpPr>
        <p:sp>
          <p:nvSpPr>
            <p:cNvPr id="3" name="Freeform 3"/>
            <p:cNvSpPr/>
            <p:nvPr/>
          </p:nvSpPr>
          <p:spPr>
            <a:xfrm>
              <a:off x="0" y="0"/>
              <a:ext cx="2007918" cy="2976741"/>
            </a:xfrm>
            <a:custGeom>
              <a:avLst/>
              <a:gdLst/>
              <a:ahLst/>
              <a:cxnLst/>
              <a:rect l="l" t="t" r="r" b="b"/>
              <a:pathLst>
                <a:path w="2007918" h="2976741">
                  <a:moveTo>
                    <a:pt x="0" y="0"/>
                  </a:moveTo>
                  <a:lnTo>
                    <a:pt x="2007918" y="0"/>
                  </a:lnTo>
                  <a:lnTo>
                    <a:pt x="2007918" y="2976741"/>
                  </a:lnTo>
                  <a:lnTo>
                    <a:pt x="0" y="2976741"/>
                  </a:lnTo>
                  <a:close/>
                </a:path>
              </a:pathLst>
            </a:custGeom>
            <a:solidFill>
              <a:srgbClr val="FFFFFF"/>
            </a:solidFill>
          </p:spPr>
        </p:sp>
        <p:sp>
          <p:nvSpPr>
            <p:cNvPr id="4" name="TextBox 4"/>
            <p:cNvSpPr txBox="1"/>
            <p:nvPr/>
          </p:nvSpPr>
          <p:spPr>
            <a:xfrm>
              <a:off x="0" y="-38100"/>
              <a:ext cx="2007918" cy="3014841"/>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11601655" y="1511413"/>
            <a:ext cx="7167765" cy="7167765"/>
          </a:xfrm>
          <a:custGeom>
            <a:avLst/>
            <a:gdLst/>
            <a:ahLst/>
            <a:cxnLst/>
            <a:rect l="l" t="t" r="r" b="b"/>
            <a:pathLst>
              <a:path w="7167765" h="7167765">
                <a:moveTo>
                  <a:pt x="0" y="0"/>
                </a:moveTo>
                <a:lnTo>
                  <a:pt x="7167765" y="0"/>
                </a:lnTo>
                <a:lnTo>
                  <a:pt x="7167765" y="7167765"/>
                </a:lnTo>
                <a:lnTo>
                  <a:pt x="0" y="7167765"/>
                </a:lnTo>
                <a:lnTo>
                  <a:pt x="0" y="0"/>
                </a:lnTo>
                <a:close/>
              </a:path>
            </a:pathLst>
          </a:custGeom>
          <a:blipFill>
            <a:blip r:embed="rId3"/>
            <a:stretch>
              <a:fillRect/>
            </a:stretch>
          </a:blipFill>
        </p:spPr>
      </p:sp>
      <p:grpSp>
        <p:nvGrpSpPr>
          <p:cNvPr id="6" name="Group 6"/>
          <p:cNvGrpSpPr/>
          <p:nvPr/>
        </p:nvGrpSpPr>
        <p:grpSpPr>
          <a:xfrm>
            <a:off x="1966397" y="473574"/>
            <a:ext cx="6608217" cy="2075678"/>
            <a:chOff x="0" y="0"/>
            <a:chExt cx="8810957" cy="2767571"/>
          </a:xfrm>
        </p:grpSpPr>
        <p:sp>
          <p:nvSpPr>
            <p:cNvPr id="7" name="Freeform 7"/>
            <p:cNvSpPr/>
            <p:nvPr/>
          </p:nvSpPr>
          <p:spPr>
            <a:xfrm rot="208507">
              <a:off x="452730" y="237488"/>
              <a:ext cx="7905496" cy="2292594"/>
            </a:xfrm>
            <a:custGeom>
              <a:avLst/>
              <a:gdLst/>
              <a:ahLst/>
              <a:cxnLst/>
              <a:rect l="l" t="t" r="r" b="b"/>
              <a:pathLst>
                <a:path w="7905496" h="2292594">
                  <a:moveTo>
                    <a:pt x="0" y="0"/>
                  </a:moveTo>
                  <a:lnTo>
                    <a:pt x="7905496" y="0"/>
                  </a:lnTo>
                  <a:lnTo>
                    <a:pt x="7905496" y="2292594"/>
                  </a:lnTo>
                  <a:lnTo>
                    <a:pt x="0" y="2292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0" y="643731"/>
              <a:ext cx="8810957" cy="1356283"/>
            </a:xfrm>
            <a:prstGeom prst="rect">
              <a:avLst/>
            </a:prstGeom>
          </p:spPr>
          <p:txBody>
            <a:bodyPr lIns="0" tIns="0" rIns="0" bIns="0" rtlCol="0" anchor="t">
              <a:spAutoFit/>
            </a:bodyPr>
            <a:lstStyle/>
            <a:p>
              <a:pPr algn="ctr">
                <a:lnSpc>
                  <a:spcPts val="8530"/>
                </a:lnSpc>
                <a:spcBef>
                  <a:spcPct val="0"/>
                </a:spcBef>
              </a:pPr>
              <a:r>
                <a:rPr lang="en-US" sz="6093">
                  <a:solidFill>
                    <a:srgbClr val="FFFFFF"/>
                  </a:solidFill>
                  <a:latin typeface="Norwester"/>
                </a:rPr>
                <a:t>Applications Name</a:t>
              </a:r>
            </a:p>
          </p:txBody>
        </p:sp>
      </p:grpSp>
      <p:sp>
        <p:nvSpPr>
          <p:cNvPr id="9" name="TextBox 9"/>
          <p:cNvSpPr txBox="1"/>
          <p:nvPr/>
        </p:nvSpPr>
        <p:spPr>
          <a:xfrm>
            <a:off x="700023" y="3083943"/>
            <a:ext cx="10540523" cy="5313376"/>
          </a:xfrm>
          <a:prstGeom prst="rect">
            <a:avLst/>
          </a:prstGeom>
        </p:spPr>
        <p:txBody>
          <a:bodyPr lIns="0" tIns="0" rIns="0" bIns="0" rtlCol="0" anchor="t">
            <a:spAutoFit/>
          </a:bodyPr>
          <a:lstStyle/>
          <a:p>
            <a:pPr algn="l">
              <a:lnSpc>
                <a:spcPts val="5319"/>
              </a:lnSpc>
            </a:pPr>
            <a:r>
              <a:rPr lang="en-US" sz="3799">
                <a:solidFill>
                  <a:srgbClr val="FFFFFF"/>
                </a:solidFill>
                <a:latin typeface="Open Sans"/>
              </a:rPr>
              <a:t>The app name is the first point of interaction between the user and the app. It sets the tone for what users can expect. The name chosen for this app is </a:t>
            </a:r>
            <a:r>
              <a:rPr lang="en-US" sz="3799">
                <a:solidFill>
                  <a:srgbClr val="FFFFFF"/>
                </a:solidFill>
                <a:latin typeface="Open Sans Bold"/>
              </a:rPr>
              <a:t>"Zaapa"</a:t>
            </a:r>
          </a:p>
          <a:p>
            <a:pPr algn="l">
              <a:lnSpc>
                <a:spcPts val="5319"/>
              </a:lnSpc>
            </a:pPr>
            <a:endParaRPr lang="en-US" sz="3799">
              <a:solidFill>
                <a:srgbClr val="FFFFFF"/>
              </a:solidFill>
              <a:latin typeface="Open Sans Bold"/>
            </a:endParaRPr>
          </a:p>
          <a:p>
            <a:pPr marL="820408" lvl="1" indent="-410204" algn="l">
              <a:lnSpc>
                <a:spcPts val="5319"/>
              </a:lnSpc>
              <a:spcBef>
                <a:spcPct val="0"/>
              </a:spcBef>
              <a:buFont typeface="Arial"/>
              <a:buChar char="•"/>
            </a:pPr>
            <a:r>
              <a:rPr lang="en-US" sz="3799">
                <a:solidFill>
                  <a:srgbClr val="FFFFFF"/>
                </a:solidFill>
                <a:latin typeface="Open Sans Bold"/>
              </a:rPr>
              <a:t>This is gotten from a Cameroonian western Language which actually means  “Take this 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899496"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6B00"/>
            </a:solidFill>
          </p:spPr>
        </p:sp>
      </p:grpSp>
      <p:grpSp>
        <p:nvGrpSpPr>
          <p:cNvPr id="6" name="Group 6"/>
          <p:cNvGrpSpPr/>
          <p:nvPr/>
        </p:nvGrpSpPr>
        <p:grpSpPr>
          <a:xfrm>
            <a:off x="1005397" y="543281"/>
            <a:ext cx="8076290" cy="970839"/>
            <a:chOff x="0" y="0"/>
            <a:chExt cx="10768387" cy="1294452"/>
          </a:xfrm>
        </p:grpSpPr>
        <p:sp>
          <p:nvSpPr>
            <p:cNvPr id="7" name="TextBox 7"/>
            <p:cNvSpPr txBox="1"/>
            <p:nvPr/>
          </p:nvSpPr>
          <p:spPr>
            <a:xfrm>
              <a:off x="0" y="-133350"/>
              <a:ext cx="8625241" cy="1427802"/>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WIRE</a:t>
              </a:r>
            </a:p>
          </p:txBody>
        </p:sp>
        <p:sp>
          <p:nvSpPr>
            <p:cNvPr id="8" name="TextBox 8"/>
            <p:cNvSpPr txBox="1"/>
            <p:nvPr/>
          </p:nvSpPr>
          <p:spPr>
            <a:xfrm>
              <a:off x="2143146" y="-133350"/>
              <a:ext cx="8625241" cy="1427802"/>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FRAMING</a:t>
              </a:r>
            </a:p>
          </p:txBody>
        </p:sp>
      </p:grpSp>
      <p:sp>
        <p:nvSpPr>
          <p:cNvPr id="9" name="Freeform 9"/>
          <p:cNvSpPr/>
          <p:nvPr/>
        </p:nvSpPr>
        <p:spPr>
          <a:xfrm rot="-9536716">
            <a:off x="1973564" y="9118355"/>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0" name="Freeform 10"/>
          <p:cNvSpPr/>
          <p:nvPr/>
        </p:nvSpPr>
        <p:spPr>
          <a:xfrm rot="8298580">
            <a:off x="159012" y="8251750"/>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11" name="Freeform 11"/>
          <p:cNvSpPr/>
          <p:nvPr/>
        </p:nvSpPr>
        <p:spPr>
          <a:xfrm rot="-4987999">
            <a:off x="9648099" y="1383920"/>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12" name="Freeform 12"/>
          <p:cNvSpPr/>
          <p:nvPr/>
        </p:nvSpPr>
        <p:spPr>
          <a:xfrm rot="-9117778">
            <a:off x="6341726" y="523432"/>
            <a:ext cx="1097991" cy="896235"/>
          </a:xfrm>
          <a:custGeom>
            <a:avLst/>
            <a:gdLst/>
            <a:ahLst/>
            <a:cxnLst/>
            <a:rect l="l" t="t" r="r" b="b"/>
            <a:pathLst>
              <a:path w="1097991" h="896235">
                <a:moveTo>
                  <a:pt x="0" y="0"/>
                </a:moveTo>
                <a:lnTo>
                  <a:pt x="1097991" y="0"/>
                </a:lnTo>
                <a:lnTo>
                  <a:pt x="1097991" y="896236"/>
                </a:lnTo>
                <a:lnTo>
                  <a:pt x="0" y="896236"/>
                </a:lnTo>
                <a:lnTo>
                  <a:pt x="0" y="0"/>
                </a:lnTo>
                <a:close/>
              </a:path>
            </a:pathLst>
          </a:custGeom>
          <a:blipFill>
            <a:blip r:embed="rId2"/>
            <a:stretch>
              <a:fillRect/>
            </a:stretch>
          </a:blipFill>
        </p:spPr>
      </p:sp>
      <p:sp>
        <p:nvSpPr>
          <p:cNvPr id="13" name="Freeform 13"/>
          <p:cNvSpPr/>
          <p:nvPr/>
        </p:nvSpPr>
        <p:spPr>
          <a:xfrm rot="-10459610">
            <a:off x="5480192" y="1232836"/>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grpSp>
        <p:nvGrpSpPr>
          <p:cNvPr id="14" name="Group 14"/>
          <p:cNvGrpSpPr>
            <a:grpSpLocks noChangeAspect="1"/>
          </p:cNvGrpSpPr>
          <p:nvPr/>
        </p:nvGrpSpPr>
        <p:grpSpPr>
          <a:xfrm>
            <a:off x="10903720" y="459094"/>
            <a:ext cx="2367449" cy="4684406"/>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042" b="-1042"/>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4" name="Group 24"/>
          <p:cNvGrpSpPr>
            <a:grpSpLocks noChangeAspect="1"/>
          </p:cNvGrpSpPr>
          <p:nvPr/>
        </p:nvGrpSpPr>
        <p:grpSpPr>
          <a:xfrm>
            <a:off x="14622725" y="415290"/>
            <a:ext cx="2367449" cy="4684406"/>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592" b="-592"/>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4" name="Group 34"/>
          <p:cNvGrpSpPr>
            <a:grpSpLocks noChangeAspect="1"/>
          </p:cNvGrpSpPr>
          <p:nvPr/>
        </p:nvGrpSpPr>
        <p:grpSpPr>
          <a:xfrm>
            <a:off x="10903720" y="5323684"/>
            <a:ext cx="2367449" cy="4684406"/>
            <a:chOff x="0" y="0"/>
            <a:chExt cx="2620010" cy="5184140"/>
          </a:xfrm>
        </p:grpSpPr>
        <p:sp>
          <p:nvSpPr>
            <p:cNvPr id="35" name="Freeform 3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6" name="Freeform 3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49" r="-249"/>
              </a:stretch>
            </a:blipFill>
          </p:spPr>
        </p:sp>
        <p:sp>
          <p:nvSpPr>
            <p:cNvPr id="37" name="Freeform 3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8" name="Freeform 3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9" name="Freeform 3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0" name="Freeform 4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1" name="Freeform 4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2" name="Freeform 4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3" name="Freeform 4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4" name="Group 44"/>
          <p:cNvGrpSpPr>
            <a:grpSpLocks noChangeAspect="1"/>
          </p:cNvGrpSpPr>
          <p:nvPr/>
        </p:nvGrpSpPr>
        <p:grpSpPr>
          <a:xfrm>
            <a:off x="14622725" y="5323684"/>
            <a:ext cx="2367449" cy="4684406"/>
            <a:chOff x="0" y="0"/>
            <a:chExt cx="2620010" cy="5184140"/>
          </a:xfrm>
        </p:grpSpPr>
        <p:sp>
          <p:nvSpPr>
            <p:cNvPr id="45" name="Freeform 4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6" name="Freeform 4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497" r="-1497"/>
              </a:stretch>
            </a:blipFill>
          </p:spPr>
        </p:sp>
        <p:sp>
          <p:nvSpPr>
            <p:cNvPr id="47" name="Freeform 4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8" name="Freeform 4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9" name="Freeform 4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0" name="Freeform 5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1" name="Freeform 5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2" name="Freeform 5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3" name="Freeform 5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4" name="TextBox 54"/>
          <p:cNvSpPr txBox="1"/>
          <p:nvPr/>
        </p:nvSpPr>
        <p:spPr>
          <a:xfrm>
            <a:off x="708007" y="2393985"/>
            <a:ext cx="9605163" cy="5211738"/>
          </a:xfrm>
          <a:prstGeom prst="rect">
            <a:avLst/>
          </a:prstGeom>
        </p:spPr>
        <p:txBody>
          <a:bodyPr lIns="0" tIns="0" rIns="0" bIns="0" rtlCol="0" anchor="t">
            <a:spAutoFit/>
          </a:bodyPr>
          <a:lstStyle/>
          <a:p>
            <a:pPr algn="l">
              <a:lnSpc>
                <a:spcPts val="4619"/>
              </a:lnSpc>
              <a:spcBef>
                <a:spcPct val="0"/>
              </a:spcBef>
            </a:pPr>
            <a:r>
              <a:rPr lang="en-US" sz="3299">
                <a:solidFill>
                  <a:srgbClr val="F3EAE8"/>
                </a:solidFill>
                <a:latin typeface="Open Sans"/>
              </a:rPr>
              <a:t>Wireframing is a crucial step in UI/UX design process, serving as the blueprint for an app’s structure and functionality. It provides a skeletal framework of the app, focusing on layout and content placement without the distraction of visual design elements. The wireframe provides basis for some design principles including harmony, gestalt, rhythm and alignment of the different design elements.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7826"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88504"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sp>
        <p:nvSpPr>
          <p:cNvPr id="6" name="Freeform 6"/>
          <p:cNvSpPr/>
          <p:nvPr/>
        </p:nvSpPr>
        <p:spPr>
          <a:xfrm rot="3414676">
            <a:off x="15822681" y="1701495"/>
            <a:ext cx="1097991" cy="896235"/>
          </a:xfrm>
          <a:custGeom>
            <a:avLst/>
            <a:gdLst/>
            <a:ahLst/>
            <a:cxnLst/>
            <a:rect l="l" t="t" r="r" b="b"/>
            <a:pathLst>
              <a:path w="1097991" h="896235">
                <a:moveTo>
                  <a:pt x="0" y="0"/>
                </a:moveTo>
                <a:lnTo>
                  <a:pt x="1097991" y="0"/>
                </a:lnTo>
                <a:lnTo>
                  <a:pt x="1097991" y="896235"/>
                </a:lnTo>
                <a:lnTo>
                  <a:pt x="0" y="896235"/>
                </a:lnTo>
                <a:lnTo>
                  <a:pt x="0" y="0"/>
                </a:lnTo>
                <a:close/>
              </a:path>
            </a:pathLst>
          </a:custGeom>
          <a:blipFill>
            <a:blip r:embed="rId2"/>
            <a:stretch>
              <a:fillRect/>
            </a:stretch>
          </a:blipFill>
        </p:spPr>
      </p:sp>
      <p:sp>
        <p:nvSpPr>
          <p:cNvPr id="7" name="Freeform 7"/>
          <p:cNvSpPr/>
          <p:nvPr/>
        </p:nvSpPr>
        <p:spPr>
          <a:xfrm rot="1820787">
            <a:off x="14107957" y="962699"/>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8" name="Freeform 8"/>
          <p:cNvSpPr/>
          <p:nvPr/>
        </p:nvSpPr>
        <p:spPr>
          <a:xfrm rot="7582763">
            <a:off x="16702234" y="4659135"/>
            <a:ext cx="689209" cy="562567"/>
          </a:xfrm>
          <a:custGeom>
            <a:avLst/>
            <a:gdLst/>
            <a:ahLst/>
            <a:cxnLst/>
            <a:rect l="l" t="t" r="r" b="b"/>
            <a:pathLst>
              <a:path w="689209" h="562567">
                <a:moveTo>
                  <a:pt x="0" y="0"/>
                </a:moveTo>
                <a:lnTo>
                  <a:pt x="689209" y="0"/>
                </a:lnTo>
                <a:lnTo>
                  <a:pt x="689209" y="562567"/>
                </a:lnTo>
                <a:lnTo>
                  <a:pt x="0" y="562567"/>
                </a:lnTo>
                <a:lnTo>
                  <a:pt x="0" y="0"/>
                </a:lnTo>
                <a:close/>
              </a:path>
            </a:pathLst>
          </a:custGeom>
          <a:blipFill>
            <a:blip r:embed="rId2"/>
            <a:stretch>
              <a:fillRect/>
            </a:stretch>
          </a:blipFill>
        </p:spPr>
      </p:sp>
      <p:sp>
        <p:nvSpPr>
          <p:cNvPr id="9" name="Freeform 9"/>
          <p:cNvSpPr/>
          <p:nvPr/>
        </p:nvSpPr>
        <p:spPr>
          <a:xfrm rot="-1371690">
            <a:off x="15600257" y="8015941"/>
            <a:ext cx="689209" cy="562567"/>
          </a:xfrm>
          <a:custGeom>
            <a:avLst/>
            <a:gdLst/>
            <a:ahLst/>
            <a:cxnLst/>
            <a:rect l="l" t="t" r="r" b="b"/>
            <a:pathLst>
              <a:path w="689209" h="562567">
                <a:moveTo>
                  <a:pt x="0" y="0"/>
                </a:moveTo>
                <a:lnTo>
                  <a:pt x="689210" y="0"/>
                </a:lnTo>
                <a:lnTo>
                  <a:pt x="689210" y="562567"/>
                </a:lnTo>
                <a:lnTo>
                  <a:pt x="0" y="562567"/>
                </a:lnTo>
                <a:lnTo>
                  <a:pt x="0" y="0"/>
                </a:lnTo>
                <a:close/>
              </a:path>
            </a:pathLst>
          </a:custGeom>
          <a:blipFill>
            <a:blip r:embed="rId2"/>
            <a:stretch>
              <a:fillRect/>
            </a:stretch>
          </a:blipFill>
        </p:spPr>
      </p:sp>
      <p:sp>
        <p:nvSpPr>
          <p:cNvPr id="10" name="Freeform 10"/>
          <p:cNvSpPr/>
          <p:nvPr/>
        </p:nvSpPr>
        <p:spPr>
          <a:xfrm rot="2025787">
            <a:off x="13961812" y="8674095"/>
            <a:ext cx="910796" cy="743437"/>
          </a:xfrm>
          <a:custGeom>
            <a:avLst/>
            <a:gdLst/>
            <a:ahLst/>
            <a:cxnLst/>
            <a:rect l="l" t="t" r="r" b="b"/>
            <a:pathLst>
              <a:path w="910796" h="743437">
                <a:moveTo>
                  <a:pt x="0" y="0"/>
                </a:moveTo>
                <a:lnTo>
                  <a:pt x="910796" y="0"/>
                </a:lnTo>
                <a:lnTo>
                  <a:pt x="910796" y="743437"/>
                </a:lnTo>
                <a:lnTo>
                  <a:pt x="0" y="743437"/>
                </a:lnTo>
                <a:lnTo>
                  <a:pt x="0" y="0"/>
                </a:lnTo>
                <a:close/>
              </a:path>
            </a:pathLst>
          </a:custGeom>
          <a:blipFill>
            <a:blip r:embed="rId2"/>
            <a:stretch>
              <a:fillRect/>
            </a:stretch>
          </a:blipFill>
        </p:spPr>
      </p:sp>
      <p:grpSp>
        <p:nvGrpSpPr>
          <p:cNvPr id="11" name="Group 11"/>
          <p:cNvGrpSpPr/>
          <p:nvPr/>
        </p:nvGrpSpPr>
        <p:grpSpPr>
          <a:xfrm>
            <a:off x="1028700" y="5384700"/>
            <a:ext cx="4652458" cy="1768425"/>
            <a:chOff x="0" y="0"/>
            <a:chExt cx="1225339" cy="465758"/>
          </a:xfrm>
        </p:grpSpPr>
        <p:sp>
          <p:nvSpPr>
            <p:cNvPr id="12" name="Freeform 12"/>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13" name="TextBox 13"/>
            <p:cNvSpPr txBox="1"/>
            <p:nvPr/>
          </p:nvSpPr>
          <p:spPr>
            <a:xfrm>
              <a:off x="0" y="-104775"/>
              <a:ext cx="1225339" cy="570533"/>
            </a:xfrm>
            <a:prstGeom prst="rect">
              <a:avLst/>
            </a:prstGeom>
          </p:spPr>
          <p:txBody>
            <a:bodyPr lIns="50800" tIns="50800" rIns="50800" bIns="50800" rtlCol="0" anchor="ctr"/>
            <a:lstStyle/>
            <a:p>
              <a:pPr algn="ctr">
                <a:lnSpc>
                  <a:spcPts val="5856"/>
                </a:lnSpc>
              </a:pPr>
              <a:r>
                <a:rPr lang="en-US" sz="4183">
                  <a:solidFill>
                    <a:srgbClr val="000000"/>
                  </a:solidFill>
                  <a:latin typeface="Ubuntu Bold"/>
                </a:rPr>
                <a:t>Authentication</a:t>
              </a:r>
            </a:p>
          </p:txBody>
        </p:sp>
      </p:grpSp>
      <p:sp>
        <p:nvSpPr>
          <p:cNvPr id="14" name="TextBox 14"/>
          <p:cNvSpPr txBox="1"/>
          <p:nvPr/>
        </p:nvSpPr>
        <p:spPr>
          <a:xfrm>
            <a:off x="756464" y="622952"/>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FFFFFF"/>
                </a:solidFill>
                <a:latin typeface="Norwester"/>
              </a:rPr>
              <a:t>DESIGN</a:t>
            </a:r>
          </a:p>
        </p:txBody>
      </p:sp>
      <p:sp>
        <p:nvSpPr>
          <p:cNvPr id="15" name="TextBox 15"/>
          <p:cNvSpPr txBox="1"/>
          <p:nvPr/>
        </p:nvSpPr>
        <p:spPr>
          <a:xfrm>
            <a:off x="2869285" y="1527480"/>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IMPLEMENTATION</a:t>
            </a:r>
          </a:p>
        </p:txBody>
      </p:sp>
      <p:sp>
        <p:nvSpPr>
          <p:cNvPr id="16" name="TextBox 16"/>
          <p:cNvSpPr txBox="1"/>
          <p:nvPr/>
        </p:nvSpPr>
        <p:spPr>
          <a:xfrm>
            <a:off x="984429" y="3703101"/>
            <a:ext cx="13907634" cy="1287146"/>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Open Sans"/>
              </a:rPr>
              <a:t>This involves creating a visual representation of our requirements they are classified into;</a:t>
            </a:r>
          </a:p>
        </p:txBody>
      </p:sp>
      <p:grpSp>
        <p:nvGrpSpPr>
          <p:cNvPr id="17" name="Group 17"/>
          <p:cNvGrpSpPr/>
          <p:nvPr/>
        </p:nvGrpSpPr>
        <p:grpSpPr>
          <a:xfrm>
            <a:off x="6546711" y="5384700"/>
            <a:ext cx="4652458" cy="1768425"/>
            <a:chOff x="0" y="0"/>
            <a:chExt cx="1225339" cy="465758"/>
          </a:xfrm>
        </p:grpSpPr>
        <p:sp>
          <p:nvSpPr>
            <p:cNvPr id="18" name="Freeform 18"/>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19" name="TextBox 19"/>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HomeScreen</a:t>
              </a:r>
            </a:p>
          </p:txBody>
        </p:sp>
      </p:grpSp>
      <p:grpSp>
        <p:nvGrpSpPr>
          <p:cNvPr id="20" name="Group 20"/>
          <p:cNvGrpSpPr/>
          <p:nvPr/>
        </p:nvGrpSpPr>
        <p:grpSpPr>
          <a:xfrm>
            <a:off x="12394380" y="5384700"/>
            <a:ext cx="4652458" cy="1768425"/>
            <a:chOff x="0" y="0"/>
            <a:chExt cx="1225339" cy="465758"/>
          </a:xfrm>
        </p:grpSpPr>
        <p:sp>
          <p:nvSpPr>
            <p:cNvPr id="21" name="Freeform 21"/>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2" name="TextBox 22"/>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Settings</a:t>
              </a:r>
            </a:p>
          </p:txBody>
        </p:sp>
      </p:grpSp>
      <p:grpSp>
        <p:nvGrpSpPr>
          <p:cNvPr id="23" name="Group 23"/>
          <p:cNvGrpSpPr/>
          <p:nvPr/>
        </p:nvGrpSpPr>
        <p:grpSpPr>
          <a:xfrm>
            <a:off x="1028700" y="7904156"/>
            <a:ext cx="4652458" cy="1768425"/>
            <a:chOff x="0" y="0"/>
            <a:chExt cx="1225339" cy="465758"/>
          </a:xfrm>
        </p:grpSpPr>
        <p:sp>
          <p:nvSpPr>
            <p:cNvPr id="24" name="Freeform 24"/>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5" name="TextBox 25"/>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Learning Page</a:t>
              </a:r>
            </a:p>
          </p:txBody>
        </p:sp>
      </p:grpSp>
      <p:grpSp>
        <p:nvGrpSpPr>
          <p:cNvPr id="26" name="Group 26"/>
          <p:cNvGrpSpPr/>
          <p:nvPr/>
        </p:nvGrpSpPr>
        <p:grpSpPr>
          <a:xfrm>
            <a:off x="6546711" y="7904156"/>
            <a:ext cx="4652458" cy="1768425"/>
            <a:chOff x="0" y="0"/>
            <a:chExt cx="1225339" cy="465758"/>
          </a:xfrm>
        </p:grpSpPr>
        <p:sp>
          <p:nvSpPr>
            <p:cNvPr id="27" name="Freeform 27"/>
            <p:cNvSpPr/>
            <p:nvPr/>
          </p:nvSpPr>
          <p:spPr>
            <a:xfrm>
              <a:off x="0" y="0"/>
              <a:ext cx="1225339" cy="465758"/>
            </a:xfrm>
            <a:custGeom>
              <a:avLst/>
              <a:gdLst/>
              <a:ahLst/>
              <a:cxnLst/>
              <a:rect l="l" t="t" r="r" b="b"/>
              <a:pathLst>
                <a:path w="1225339" h="465758">
                  <a:moveTo>
                    <a:pt x="84867" y="0"/>
                  </a:moveTo>
                  <a:lnTo>
                    <a:pt x="1140472" y="0"/>
                  </a:lnTo>
                  <a:cubicBezTo>
                    <a:pt x="1162980" y="0"/>
                    <a:pt x="1184566" y="8941"/>
                    <a:pt x="1200482" y="24857"/>
                  </a:cubicBezTo>
                  <a:cubicBezTo>
                    <a:pt x="1216398" y="40772"/>
                    <a:pt x="1225339" y="62359"/>
                    <a:pt x="1225339" y="84867"/>
                  </a:cubicBezTo>
                  <a:lnTo>
                    <a:pt x="1225339" y="380892"/>
                  </a:lnTo>
                  <a:cubicBezTo>
                    <a:pt x="1225339" y="427762"/>
                    <a:pt x="1187343" y="465758"/>
                    <a:pt x="1140472" y="465758"/>
                  </a:cubicBezTo>
                  <a:lnTo>
                    <a:pt x="84867" y="465758"/>
                  </a:lnTo>
                  <a:cubicBezTo>
                    <a:pt x="62359" y="465758"/>
                    <a:pt x="40772" y="456817"/>
                    <a:pt x="24857" y="440901"/>
                  </a:cubicBezTo>
                  <a:cubicBezTo>
                    <a:pt x="8941" y="424986"/>
                    <a:pt x="0" y="403399"/>
                    <a:pt x="0" y="380892"/>
                  </a:cubicBezTo>
                  <a:lnTo>
                    <a:pt x="0" y="84867"/>
                  </a:lnTo>
                  <a:cubicBezTo>
                    <a:pt x="0" y="62359"/>
                    <a:pt x="8941" y="40772"/>
                    <a:pt x="24857" y="24857"/>
                  </a:cubicBezTo>
                  <a:cubicBezTo>
                    <a:pt x="40772" y="8941"/>
                    <a:pt x="62359" y="0"/>
                    <a:pt x="84867" y="0"/>
                  </a:cubicBezTo>
                  <a:close/>
                </a:path>
              </a:pathLst>
            </a:custGeom>
            <a:solidFill>
              <a:srgbClr val="00FFFF"/>
            </a:solidFill>
          </p:spPr>
        </p:sp>
        <p:sp>
          <p:nvSpPr>
            <p:cNvPr id="28" name="TextBox 28"/>
            <p:cNvSpPr txBox="1"/>
            <p:nvPr/>
          </p:nvSpPr>
          <p:spPr>
            <a:xfrm>
              <a:off x="0" y="-104775"/>
              <a:ext cx="1225339" cy="570533"/>
            </a:xfrm>
            <a:prstGeom prst="rect">
              <a:avLst/>
            </a:prstGeom>
          </p:spPr>
          <p:txBody>
            <a:bodyPr lIns="50800" tIns="50800" rIns="50800" bIns="50800" rtlCol="0" anchor="ctr"/>
            <a:lstStyle/>
            <a:p>
              <a:pPr algn="ctr">
                <a:lnSpc>
                  <a:spcPts val="5851"/>
                </a:lnSpc>
              </a:pPr>
              <a:r>
                <a:rPr lang="en-US" sz="4179">
                  <a:solidFill>
                    <a:srgbClr val="000000"/>
                  </a:solidFill>
                  <a:latin typeface="Ubuntu Bold"/>
                </a:rPr>
                <a:t>Admin Pages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388504" y="-899496"/>
            <a:ext cx="1798993" cy="1798993"/>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grpSp>
        <p:nvGrpSpPr>
          <p:cNvPr id="4" name="Group 4"/>
          <p:cNvGrpSpPr>
            <a:grpSpLocks noChangeAspect="1"/>
          </p:cNvGrpSpPr>
          <p:nvPr/>
        </p:nvGrpSpPr>
        <p:grpSpPr>
          <a:xfrm>
            <a:off x="2294387" y="1623230"/>
            <a:ext cx="4378578" cy="8663770"/>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322" b="-322"/>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4" name="Group 14"/>
          <p:cNvGrpSpPr>
            <a:grpSpLocks noChangeAspect="1"/>
          </p:cNvGrpSpPr>
          <p:nvPr/>
        </p:nvGrpSpPr>
        <p:grpSpPr>
          <a:xfrm>
            <a:off x="7026260" y="1623230"/>
            <a:ext cx="4378578" cy="8663770"/>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403" b="-403"/>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4" name="Group 24"/>
          <p:cNvGrpSpPr>
            <a:grpSpLocks noChangeAspect="1"/>
          </p:cNvGrpSpPr>
          <p:nvPr/>
        </p:nvGrpSpPr>
        <p:grpSpPr>
          <a:xfrm>
            <a:off x="11615035" y="1623230"/>
            <a:ext cx="4378578" cy="8663770"/>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733" b="-733"/>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4" name="TextBox 34"/>
          <p:cNvSpPr txBox="1"/>
          <p:nvPr/>
        </p:nvSpPr>
        <p:spPr>
          <a:xfrm>
            <a:off x="1028700" y="280727"/>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AUTHENTICATION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A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990174" y="8989174"/>
            <a:ext cx="2595651" cy="259565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8C3B"/>
            </a:solidFill>
          </p:spPr>
        </p:sp>
      </p:grpSp>
      <p:grpSp>
        <p:nvGrpSpPr>
          <p:cNvPr id="4" name="Group 4"/>
          <p:cNvGrpSpPr>
            <a:grpSpLocks noChangeAspect="1"/>
          </p:cNvGrpSpPr>
          <p:nvPr/>
        </p:nvGrpSpPr>
        <p:grpSpPr>
          <a:xfrm>
            <a:off x="17388504" y="-899496"/>
            <a:ext cx="1798993" cy="1798993"/>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D5261F"/>
            </a:solidFill>
          </p:spPr>
        </p:sp>
      </p:grpSp>
      <p:grpSp>
        <p:nvGrpSpPr>
          <p:cNvPr id="6" name="Group 6"/>
          <p:cNvGrpSpPr>
            <a:grpSpLocks noChangeAspect="1"/>
          </p:cNvGrpSpPr>
          <p:nvPr/>
        </p:nvGrpSpPr>
        <p:grpSpPr>
          <a:xfrm>
            <a:off x="2294387" y="1623230"/>
            <a:ext cx="4378578" cy="86637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425" r="-1425"/>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6" name="Group 16"/>
          <p:cNvGrpSpPr>
            <a:grpSpLocks noChangeAspect="1"/>
          </p:cNvGrpSpPr>
          <p:nvPr/>
        </p:nvGrpSpPr>
        <p:grpSpPr>
          <a:xfrm>
            <a:off x="7026260" y="1623230"/>
            <a:ext cx="4378578" cy="8663770"/>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50" r="-350"/>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6" name="Group 26"/>
          <p:cNvGrpSpPr>
            <a:grpSpLocks noChangeAspect="1"/>
          </p:cNvGrpSpPr>
          <p:nvPr/>
        </p:nvGrpSpPr>
        <p:grpSpPr>
          <a:xfrm>
            <a:off x="11615035" y="1623230"/>
            <a:ext cx="4378578" cy="8663770"/>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21" r="-1021"/>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6" name="TextBox 36"/>
          <p:cNvSpPr txBox="1"/>
          <p:nvPr/>
        </p:nvSpPr>
        <p:spPr>
          <a:xfrm>
            <a:off x="1028700" y="280727"/>
            <a:ext cx="8807023" cy="1104189"/>
          </a:xfrm>
          <a:prstGeom prst="rect">
            <a:avLst/>
          </a:prstGeom>
        </p:spPr>
        <p:txBody>
          <a:bodyPr lIns="0" tIns="0" rIns="0" bIns="0" rtlCol="0" anchor="t">
            <a:spAutoFit/>
          </a:bodyPr>
          <a:lstStyle/>
          <a:p>
            <a:pPr algn="just">
              <a:lnSpc>
                <a:spcPts val="8959"/>
              </a:lnSpc>
              <a:spcBef>
                <a:spcPct val="0"/>
              </a:spcBef>
            </a:pPr>
            <a:r>
              <a:rPr lang="en-US" sz="6399">
                <a:solidFill>
                  <a:srgbClr val="00FFFF"/>
                </a:solidFill>
                <a:latin typeface="Norwester"/>
              </a:rPr>
              <a:t>AUTHENTICATION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681</Words>
  <Application>Microsoft Office PowerPoint</Application>
  <PresentationFormat>Custom</PresentationFormat>
  <Paragraphs>76</Paragraphs>
  <Slides>22</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Open Sans </vt:lpstr>
      <vt:lpstr>Arial</vt:lpstr>
      <vt:lpstr>Norwester</vt:lpstr>
      <vt:lpstr>Ubuntu Bold</vt:lpstr>
      <vt:lpstr>Open Sans</vt:lpstr>
      <vt:lpstr>Open Sans Bold</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Green Natural Italian Pizza Presentation</dc:title>
  <dc:creator>NG</dc:creator>
  <cp:lastModifiedBy>Agafina Atsafac</cp:lastModifiedBy>
  <cp:revision>6</cp:revision>
  <dcterms:created xsi:type="dcterms:W3CDTF">2006-08-16T00:00:00Z</dcterms:created>
  <dcterms:modified xsi:type="dcterms:W3CDTF">2024-06-18T11:00:32Z</dcterms:modified>
  <dc:identifier>DAGHtW4w3qs</dc:identifier>
</cp:coreProperties>
</file>